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 Black"/>
      <p:bold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Anaheim"/>
      <p:regular r:id="rId24"/>
      <p:bold r:id="rId25"/>
    </p:embeddedFont>
    <p:embeddedFont>
      <p:font typeface="Bebas Neue"/>
      <p:regular r:id="rId26"/>
    </p:embeddedFont>
    <p:embeddedFont>
      <p:font typeface="PT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0BEEA2-7B01-4714-9231-3045DDF8C090}">
  <a:tblStyle styleId="{A90BEEA2-7B01-4714-9231-3045DDF8C0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Anahei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basNeue-regular.fntdata"/><Relationship Id="rId25" Type="http://schemas.openxmlformats.org/officeDocument/2006/relationships/font" Target="fonts/Anaheim-bold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Black-boldItalic.fntdata"/><Relationship Id="rId18" Type="http://schemas.openxmlformats.org/officeDocument/2006/relationships/font" Target="fonts/Montserrat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734a882cf6_0_1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1734a882cf6_0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734a882cf6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1734a882cf6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734a882cf6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1734a882cf6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734a882cf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734a882cf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1d16c36a5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31d16c36a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1d16c36a5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1d16c36a5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1d16c36a5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31d16c36a5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1d16c36a5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1d16c36a5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/>
          <p:nvPr>
            <p:ph type="ctrTitle"/>
          </p:nvPr>
        </p:nvSpPr>
        <p:spPr>
          <a:xfrm>
            <a:off x="713225" y="147523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An Overarching YOLO Performance Analysis</a:t>
            </a:r>
            <a:endParaRPr sz="4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/>
          <p:nvPr>
            <p:ph idx="1" type="subTitle"/>
          </p:nvPr>
        </p:nvSpPr>
        <p:spPr>
          <a:xfrm>
            <a:off x="713225" y="3553088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Groups: A, F, G, 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4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 vs YOLOv8 Comparison</a:t>
            </a:r>
            <a:endParaRPr/>
          </a:p>
        </p:txBody>
      </p:sp>
      <p:graphicFrame>
        <p:nvGraphicFramePr>
          <p:cNvPr id="1377" name="Google Shape;1377;p41"/>
          <p:cNvGraphicFramePr/>
          <p:nvPr/>
        </p:nvGraphicFramePr>
        <p:xfrm>
          <a:off x="832875" y="155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{A90BEEA2-7B01-4714-9231-3045DDF8C090}</a:tableStyleId>
              </a:tblPr>
              <a:tblGrid>
                <a:gridCol w="2492750"/>
                <a:gridCol w="2492750"/>
                <a:gridCol w="2492750"/>
              </a:tblGrid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Metric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YOLOv5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YOLOv8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Throughput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Lower (Robust in Varying Environments)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Higher (Suited for Real-Time Applications)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Inference Time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Higher (Slower Processing)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Lower (Faster Processing)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Detection Confidence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Higher at Longer Distances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Slightly Lower at Longer Distances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Power Efficiency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Moderate (Less Efficient)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Higher (More Efficient on Edge Devices)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378" name="Google Shape;1378;p41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379" name="Google Shape;1379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41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382" name="Google Shape;1382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41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385" name="Google Shape;1385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7" name="Google Shape;1387;p4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9084173">
            <a:off x="2297436" y="4469975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4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825" y="1035375"/>
            <a:ext cx="3422799" cy="342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42"/>
          <p:cNvSpPr txBox="1"/>
          <p:nvPr>
            <p:ph type="title"/>
          </p:nvPr>
        </p:nvSpPr>
        <p:spPr>
          <a:xfrm>
            <a:off x="720000" y="1466017"/>
            <a:ext cx="3594000" cy="6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95" name="Google Shape;1395;p42"/>
          <p:cNvSpPr txBox="1"/>
          <p:nvPr>
            <p:ph idx="1" type="subTitle"/>
          </p:nvPr>
        </p:nvSpPr>
        <p:spPr>
          <a:xfrm>
            <a:off x="720000" y="2045926"/>
            <a:ext cx="3594000" cy="24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Discrete GPUs Excel in Performance, Suitable for Large Scale Tasks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YOLOv8 is Optimal for Real-Time Detection and Edge Devices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YOLOv5 Remains Reliable for Scenarios Requiring Robust Confidence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b="1" lang="en"/>
              <a:t>Key Insight: </a:t>
            </a:r>
            <a:r>
              <a:rPr lang="en"/>
              <a:t>Model &amp; Hardware Selection Depend on use Case Priorities</a:t>
            </a:r>
            <a:endParaRPr/>
          </a:p>
        </p:txBody>
      </p:sp>
      <p:grpSp>
        <p:nvGrpSpPr>
          <p:cNvPr id="1396" name="Google Shape;1396;p42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397" name="Google Shape;139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42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400" name="Google Shape;1400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42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403" name="Google Shape;1403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5" name="Google Shape;1405;p42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2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43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4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413" name="Google Shape;1413;p43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43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415" name="Google Shape;1415;p43"/>
            <p:cNvSpPr/>
            <p:nvPr/>
          </p:nvSpPr>
          <p:spPr>
            <a:xfrm>
              <a:off x="5840931" y="4132871"/>
              <a:ext cx="120365" cy="120398"/>
            </a:xfrm>
            <a:custGeom>
              <a:rect b="b" l="l" r="r" t="t"/>
              <a:pathLst>
                <a:path extrusionOk="0" h="3630" w="3629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5427432" y="4132871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5427432" y="4483153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5427432" y="4086337"/>
              <a:ext cx="176982" cy="54527"/>
            </a:xfrm>
            <a:custGeom>
              <a:rect b="b" l="l" r="r" t="t"/>
              <a:pathLst>
                <a:path extrusionOk="0" h="1644" w="5336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5612075" y="4158476"/>
              <a:ext cx="38541" cy="41493"/>
            </a:xfrm>
            <a:custGeom>
              <a:rect b="b" l="l" r="r" t="t"/>
              <a:pathLst>
                <a:path extrusionOk="0" h="1251" w="1162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5427432" y="405512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5427432" y="402633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3"/>
            <p:cNvSpPr/>
            <p:nvPr/>
          </p:nvSpPr>
          <p:spPr>
            <a:xfrm>
              <a:off x="5417581" y="4209554"/>
              <a:ext cx="553599" cy="146501"/>
            </a:xfrm>
            <a:custGeom>
              <a:rect b="b" l="l" r="r" t="t"/>
              <a:pathLst>
                <a:path extrusionOk="0" h="4417" w="16691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3"/>
            <p:cNvSpPr/>
            <p:nvPr/>
          </p:nvSpPr>
          <p:spPr>
            <a:xfrm>
              <a:off x="5620234" y="4311976"/>
              <a:ext cx="157877" cy="157048"/>
            </a:xfrm>
            <a:custGeom>
              <a:rect b="b" l="l" r="r" t="t"/>
              <a:pathLst>
                <a:path extrusionOk="0" h="4735" w="476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5617282" y="4308195"/>
              <a:ext cx="74826" cy="74793"/>
            </a:xfrm>
            <a:custGeom>
              <a:rect b="b" l="l" r="r" t="t"/>
              <a:pathLst>
                <a:path extrusionOk="0" h="2255" w="2256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5457249" y="4520400"/>
              <a:ext cx="52670" cy="52703"/>
            </a:xfrm>
            <a:custGeom>
              <a:rect b="b" l="l" r="r" t="t"/>
              <a:pathLst>
                <a:path extrusionOk="0" h="1589" w="1588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5514131" y="4520400"/>
              <a:ext cx="52703" cy="52703"/>
            </a:xfrm>
            <a:custGeom>
              <a:rect b="b" l="l" r="r" t="t"/>
              <a:pathLst>
                <a:path extrusionOk="0" h="1589" w="1589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5839604" y="4001528"/>
              <a:ext cx="121692" cy="65008"/>
            </a:xfrm>
            <a:custGeom>
              <a:rect b="b" l="l" r="r" t="t"/>
              <a:pathLst>
                <a:path extrusionOk="0" h="1960" w="3669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5870019" y="4089057"/>
              <a:ext cx="17711" cy="17678"/>
            </a:xfrm>
            <a:custGeom>
              <a:rect b="b" l="l" r="r" t="t"/>
              <a:pathLst>
                <a:path extrusionOk="0" h="533" w="534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5906835" y="408905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5943617" y="408905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3"/>
            <p:cNvSpPr/>
            <p:nvPr/>
          </p:nvSpPr>
          <p:spPr>
            <a:xfrm>
              <a:off x="5439405" y="4243717"/>
              <a:ext cx="521891" cy="283118"/>
            </a:xfrm>
            <a:custGeom>
              <a:rect b="b" l="l" r="r" t="t"/>
              <a:pathLst>
                <a:path extrusionOk="0" h="8536" w="15735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3"/>
            <p:cNvSpPr/>
            <p:nvPr/>
          </p:nvSpPr>
          <p:spPr>
            <a:xfrm>
              <a:off x="5873866" y="4532341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5873866" y="4558377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5873866" y="4584447"/>
              <a:ext cx="87430" cy="17645"/>
            </a:xfrm>
            <a:custGeom>
              <a:rect b="b" l="l" r="r" t="t"/>
              <a:pathLst>
                <a:path extrusionOk="0" h="532" w="2636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43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36" name="Google Shape;1436;p43"/>
          <p:cNvSpPr txBox="1"/>
          <p:nvPr/>
        </p:nvSpPr>
        <p:spPr>
          <a:xfrm>
            <a:off x="5711962" y="18300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Explore Further Optimizations for YOLO Models on Edge Devices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7" name="Google Shape;1437;p43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38" name="Google Shape;1438;p43"/>
          <p:cNvSpPr txBox="1"/>
          <p:nvPr/>
        </p:nvSpPr>
        <p:spPr>
          <a:xfrm>
            <a:off x="5711962" y="2598700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Investigate Reducing Memory utilization for Real-Time Tasks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43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GOAL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40" name="Google Shape;1440;p43"/>
          <p:cNvSpPr txBox="1"/>
          <p:nvPr/>
        </p:nvSpPr>
        <p:spPr>
          <a:xfrm>
            <a:off x="5711962" y="336737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Expand Benchmarking to Other Detection Models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43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43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43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43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445" name="Google Shape;1445;p43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3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3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3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3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3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3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3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43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461" name="Google Shape;1461;p43"/>
            <p:cNvSpPr/>
            <p:nvPr/>
          </p:nvSpPr>
          <p:spPr>
            <a:xfrm>
              <a:off x="6268261" y="1810649"/>
              <a:ext cx="162886" cy="165008"/>
            </a:xfrm>
            <a:custGeom>
              <a:rect b="b" l="l" r="r" t="t"/>
              <a:pathLst>
                <a:path extrusionOk="0" h="4975" w="4911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3"/>
            <p:cNvSpPr/>
            <p:nvPr/>
          </p:nvSpPr>
          <p:spPr>
            <a:xfrm>
              <a:off x="6199438" y="1520964"/>
              <a:ext cx="306667" cy="512604"/>
            </a:xfrm>
            <a:custGeom>
              <a:rect b="b" l="l" r="r" t="t"/>
              <a:pathLst>
                <a:path extrusionOk="0" h="15455" w="9246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3"/>
            <p:cNvSpPr/>
            <p:nvPr/>
          </p:nvSpPr>
          <p:spPr>
            <a:xfrm>
              <a:off x="6487962" y="1717348"/>
              <a:ext cx="70514" cy="64842"/>
            </a:xfrm>
            <a:custGeom>
              <a:rect b="b" l="l" r="r" t="t"/>
              <a:pathLst>
                <a:path extrusionOk="0" h="1955" w="2126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3"/>
            <p:cNvSpPr/>
            <p:nvPr/>
          </p:nvSpPr>
          <p:spPr>
            <a:xfrm>
              <a:off x="6162888" y="1478111"/>
              <a:ext cx="50514" cy="50381"/>
            </a:xfrm>
            <a:custGeom>
              <a:rect b="b" l="l" r="r" t="t"/>
              <a:pathLst>
                <a:path extrusionOk="0" h="1519" w="1523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3"/>
            <p:cNvSpPr/>
            <p:nvPr/>
          </p:nvSpPr>
          <p:spPr>
            <a:xfrm>
              <a:off x="6526636" y="1467531"/>
              <a:ext cx="50547" cy="50381"/>
            </a:xfrm>
            <a:custGeom>
              <a:rect b="b" l="l" r="r" t="t"/>
              <a:pathLst>
                <a:path extrusionOk="0" h="1519" w="1524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6268626" y="1431577"/>
              <a:ext cx="50481" cy="73499"/>
            </a:xfrm>
            <a:custGeom>
              <a:rect b="b" l="l" r="r" t="t"/>
              <a:pathLst>
                <a:path extrusionOk="0" h="2216" w="1522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6383418" y="1467498"/>
              <a:ext cx="50481" cy="95191"/>
            </a:xfrm>
            <a:custGeom>
              <a:rect b="b" l="l" r="r" t="t"/>
              <a:pathLst>
                <a:path extrusionOk="0" h="2870" w="1522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8" name="Google Shape;1468;p43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469" name="Google Shape;1469;p43"/>
            <p:cNvSpPr/>
            <p:nvPr/>
          </p:nvSpPr>
          <p:spPr>
            <a:xfrm>
              <a:off x="4123717" y="2467995"/>
              <a:ext cx="36086" cy="55058"/>
            </a:xfrm>
            <a:custGeom>
              <a:rect b="b" l="l" r="r" t="t"/>
              <a:pathLst>
                <a:path extrusionOk="0" h="1660" w="1088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4077382" y="2453269"/>
              <a:ext cx="17678" cy="39337"/>
            </a:xfrm>
            <a:custGeom>
              <a:rect b="b" l="l" r="r" t="t"/>
              <a:pathLst>
                <a:path extrusionOk="0" h="1186" w="533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4180002" y="2453269"/>
              <a:ext cx="17645" cy="39337"/>
            </a:xfrm>
            <a:custGeom>
              <a:rect b="b" l="l" r="r" t="t"/>
              <a:pathLst>
                <a:path extrusionOk="0" h="1186" w="532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4093733" y="2536884"/>
              <a:ext cx="87595" cy="31708"/>
            </a:xfrm>
            <a:custGeom>
              <a:rect b="b" l="l" r="r" t="t"/>
              <a:pathLst>
                <a:path extrusionOk="0" h="956" w="2641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4002290" y="2305475"/>
              <a:ext cx="601990" cy="567794"/>
            </a:xfrm>
            <a:custGeom>
              <a:rect b="b" l="l" r="r" t="t"/>
              <a:pathLst>
                <a:path extrusionOk="0" h="17119" w="1815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4384911" y="2616752"/>
              <a:ext cx="63980" cy="42852"/>
            </a:xfrm>
            <a:custGeom>
              <a:rect b="b" l="l" r="r" t="t"/>
              <a:pathLst>
                <a:path extrusionOk="0" h="1292" w="1929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4465077" y="2616752"/>
              <a:ext cx="64013" cy="42852"/>
            </a:xfrm>
            <a:custGeom>
              <a:rect b="b" l="l" r="r" t="t"/>
              <a:pathLst>
                <a:path extrusionOk="0" h="1292" w="193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4376221" y="2833567"/>
              <a:ext cx="45506" cy="17645"/>
            </a:xfrm>
            <a:custGeom>
              <a:rect b="b" l="l" r="r" t="t"/>
              <a:pathLst>
                <a:path extrusionOk="0" h="532" w="1372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4466801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4492340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517879" y="283356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4422622" y="2534894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4448161" y="25348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4473700" y="2534894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4418543" y="2700433"/>
              <a:ext cx="76882" cy="17645"/>
            </a:xfrm>
            <a:custGeom>
              <a:rect b="b" l="l" r="r" t="t"/>
              <a:pathLst>
                <a:path extrusionOk="0" h="532" w="2318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4418543" y="2721262"/>
              <a:ext cx="76882" cy="17645"/>
            </a:xfrm>
            <a:custGeom>
              <a:rect b="b" l="l" r="r" t="t"/>
              <a:pathLst>
                <a:path extrusionOk="0" h="532" w="2318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85" name="Google Shape;1485;p43"/>
          <p:cNvCxnSpPr>
            <a:stCxn id="1441" idx="2"/>
            <a:endCxn id="1413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6" name="Google Shape;1486;p43"/>
          <p:cNvCxnSpPr>
            <a:stCxn id="1413" idx="0"/>
            <a:endCxn id="1443" idx="1"/>
          </p:cNvCxnSpPr>
          <p:nvPr/>
        </p:nvCxnSpPr>
        <p:spPr>
          <a:xfrm flipH="1" rot="-5400000">
            <a:off x="2656688" y="2809000"/>
            <a:ext cx="195900" cy="1754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43"/>
          <p:cNvCxnSpPr>
            <a:stCxn id="1442" idx="2"/>
            <a:endCxn id="1413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88" name="Google Shape;1488;p43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489" name="Google Shape;1489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1" name="Google Shape;1491;p43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492" name="Google Shape;1492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4" name="Google Shape;1494;p43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495" name="Google Shape;1495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7" name="Google Shape;1497;p43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43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52" name="Google Shape;1252;p33"/>
          <p:cNvSpPr txBox="1"/>
          <p:nvPr>
            <p:ph idx="2" type="title"/>
          </p:nvPr>
        </p:nvSpPr>
        <p:spPr>
          <a:xfrm>
            <a:off x="2168562" y="147790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3" name="Google Shape;1253;p33"/>
          <p:cNvSpPr txBox="1"/>
          <p:nvPr>
            <p:ph idx="3" type="subTitle"/>
          </p:nvPr>
        </p:nvSpPr>
        <p:spPr>
          <a:xfrm>
            <a:off x="3232631" y="147790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/ INTRODUCTION</a:t>
            </a:r>
            <a:endParaRPr/>
          </a:p>
        </p:txBody>
      </p:sp>
      <p:sp>
        <p:nvSpPr>
          <p:cNvPr id="1254" name="Google Shape;1254;p33"/>
          <p:cNvSpPr txBox="1"/>
          <p:nvPr>
            <p:ph idx="5" type="title"/>
          </p:nvPr>
        </p:nvSpPr>
        <p:spPr>
          <a:xfrm>
            <a:off x="2168562" y="211098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55" name="Google Shape;1255;p33"/>
          <p:cNvSpPr txBox="1"/>
          <p:nvPr>
            <p:ph idx="6" type="subTitle"/>
          </p:nvPr>
        </p:nvSpPr>
        <p:spPr>
          <a:xfrm>
            <a:off x="3232631" y="211098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&amp; SOFTWARE</a:t>
            </a:r>
            <a:endParaRPr/>
          </a:p>
        </p:txBody>
      </p:sp>
      <p:sp>
        <p:nvSpPr>
          <p:cNvPr id="1256" name="Google Shape;1256;p33"/>
          <p:cNvSpPr txBox="1"/>
          <p:nvPr>
            <p:ph idx="8" type="title"/>
          </p:nvPr>
        </p:nvSpPr>
        <p:spPr>
          <a:xfrm>
            <a:off x="2168562" y="274407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57" name="Google Shape;1257;p33"/>
          <p:cNvSpPr txBox="1"/>
          <p:nvPr>
            <p:ph idx="9" type="subTitle"/>
          </p:nvPr>
        </p:nvSpPr>
        <p:spPr>
          <a:xfrm>
            <a:off x="3232631" y="274407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258" name="Google Shape;1258;p33"/>
          <p:cNvSpPr txBox="1"/>
          <p:nvPr>
            <p:ph idx="14" type="title"/>
          </p:nvPr>
        </p:nvSpPr>
        <p:spPr>
          <a:xfrm>
            <a:off x="2168562" y="337715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59" name="Google Shape;1259;p33"/>
          <p:cNvSpPr txBox="1"/>
          <p:nvPr>
            <p:ph idx="15" type="subTitle"/>
          </p:nvPr>
        </p:nvSpPr>
        <p:spPr>
          <a:xfrm>
            <a:off x="3232631" y="337715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60" name="Google Shape;1260;p33"/>
          <p:cNvSpPr txBox="1"/>
          <p:nvPr>
            <p:ph idx="17" type="title"/>
          </p:nvPr>
        </p:nvSpPr>
        <p:spPr>
          <a:xfrm>
            <a:off x="2168562" y="401024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61" name="Google Shape;1261;p33"/>
          <p:cNvSpPr txBox="1"/>
          <p:nvPr>
            <p:ph idx="18" type="subTitle"/>
          </p:nvPr>
        </p:nvSpPr>
        <p:spPr>
          <a:xfrm>
            <a:off x="3232631" y="401024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grpSp>
        <p:nvGrpSpPr>
          <p:cNvPr id="1262" name="Google Shape;1262;p33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33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66" name="Google Shape;126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8" name="Google Shape;1268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4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274" name="Google Shape;1274;p34"/>
          <p:cNvSpPr txBox="1"/>
          <p:nvPr>
            <p:ph idx="1" type="subTitle"/>
          </p:nvPr>
        </p:nvSpPr>
        <p:spPr>
          <a:xfrm>
            <a:off x="720000" y="1293550"/>
            <a:ext cx="44664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is Critical for Robotics, Surveillance, and Autonomous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Study Benchmarks YOLOv5 and YOLOv8 on CPUs, GPUs, and Edge Devices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Provide Insights into Trade-Offs for Hardware and Model Selection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Results: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YOLOv8 Excels in Speed &amp; Accuracy, Especially on Edge Devices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Discrete GPUs are the Most Efficient, up to 27.23x Better than CPUs</a:t>
            </a:r>
            <a:endParaRPr/>
          </a:p>
        </p:txBody>
      </p:sp>
      <p:grpSp>
        <p:nvGrpSpPr>
          <p:cNvPr id="1275" name="Google Shape;1275;p34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276" name="Google Shape;1276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" name="Google Shape;1278;p34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279" name="Google Shape;1279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1" name="Google Shape;1281;p3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3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3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34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34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35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91" name="Google Shape;1291;p35"/>
          <p:cNvSpPr txBox="1"/>
          <p:nvPr>
            <p:ph idx="1" type="subTitle"/>
          </p:nvPr>
        </p:nvSpPr>
        <p:spPr>
          <a:xfrm>
            <a:off x="4135975" y="2176200"/>
            <a:ext cx="42948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 Detection:</a:t>
            </a:r>
            <a:r>
              <a:rPr lang="en"/>
              <a:t> Identifying Objects in Images or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Importance:</a:t>
            </a:r>
            <a:r>
              <a:rPr lang="en"/>
              <a:t> Applications in Robotics,, Autonomous Systems, Surveillance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Question: </a:t>
            </a:r>
            <a:r>
              <a:rPr lang="en"/>
              <a:t>How do YOLOv5 &amp; v8 Perform on Different Hardware Platforms</a:t>
            </a:r>
            <a:endParaRPr/>
          </a:p>
        </p:txBody>
      </p:sp>
      <p:pic>
        <p:nvPicPr>
          <p:cNvPr id="1292" name="Google Shape;1292;p35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35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35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5" name="Google Shape;1295;p35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296" name="Google Shape;1296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35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299" name="Google Shape;1299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1" name="Google Shape;1301;p35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02" name="Google Shape;1302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4" name="Google Shape;13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50" y="2789800"/>
            <a:ext cx="3469250" cy="168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6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36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36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CONFIGURATIONS</a:t>
            </a:r>
            <a:endParaRPr/>
          </a:p>
        </p:txBody>
      </p:sp>
      <p:sp>
        <p:nvSpPr>
          <p:cNvPr id="1313" name="Google Shape;1313;p36"/>
          <p:cNvSpPr txBox="1"/>
          <p:nvPr>
            <p:ph idx="1" type="subTitle"/>
          </p:nvPr>
        </p:nvSpPr>
        <p:spPr>
          <a:xfrm>
            <a:off x="927000" y="3421000"/>
            <a:ext cx="2095200" cy="15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</a:t>
            </a:r>
            <a:r>
              <a:rPr b="1" lang="en"/>
              <a:t> 1: </a:t>
            </a:r>
            <a:r>
              <a:rPr lang="en"/>
              <a:t>Intel i7-12</a:t>
            </a:r>
            <a:r>
              <a:rPr lang="en"/>
              <a:t>700KF, NVIDIA RTX 4080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2: </a:t>
            </a:r>
            <a:r>
              <a:rPr lang="en"/>
              <a:t>AMD Ryzen 9 5950X, AMD Radeon RX 6900 XT</a:t>
            </a:r>
            <a:endParaRPr/>
          </a:p>
        </p:txBody>
      </p:sp>
      <p:sp>
        <p:nvSpPr>
          <p:cNvPr id="1314" name="Google Shape;1314;p36"/>
          <p:cNvSpPr txBox="1"/>
          <p:nvPr>
            <p:ph idx="2" type="subTitle"/>
          </p:nvPr>
        </p:nvSpPr>
        <p:spPr>
          <a:xfrm>
            <a:off x="3524400" y="3421000"/>
            <a:ext cx="20952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i5-11400H (UHD Graphics), AMD Ryzen 5 5600G (Vega 7 Graphics)</a:t>
            </a:r>
            <a:endParaRPr/>
          </a:p>
        </p:txBody>
      </p:sp>
      <p:sp>
        <p:nvSpPr>
          <p:cNvPr id="1315" name="Google Shape;1315;p36"/>
          <p:cNvSpPr txBox="1"/>
          <p:nvPr>
            <p:ph idx="3" type="subTitle"/>
          </p:nvPr>
        </p:nvSpPr>
        <p:spPr>
          <a:xfrm>
            <a:off x="6121811" y="342100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Jetson Orin Nano, NVIDIA Jetson Nano</a:t>
            </a:r>
            <a:endParaRPr/>
          </a:p>
        </p:txBody>
      </p:sp>
      <p:sp>
        <p:nvSpPr>
          <p:cNvPr id="1316" name="Google Shape;1316;p36"/>
          <p:cNvSpPr txBox="1"/>
          <p:nvPr>
            <p:ph idx="4" type="subTitle"/>
          </p:nvPr>
        </p:nvSpPr>
        <p:spPr>
          <a:xfrm>
            <a:off x="927000" y="2816900"/>
            <a:ext cx="2095200" cy="7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HIGH-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PERFORMANCE SYSTEMS</a:t>
            </a:r>
            <a:endParaRPr sz="1800"/>
          </a:p>
        </p:txBody>
      </p:sp>
      <p:sp>
        <p:nvSpPr>
          <p:cNvPr id="1317" name="Google Shape;1317;p36"/>
          <p:cNvSpPr txBox="1"/>
          <p:nvPr>
            <p:ph idx="5" type="subTitle"/>
          </p:nvPr>
        </p:nvSpPr>
        <p:spPr>
          <a:xfrm>
            <a:off x="3524399" y="3076350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INTEGRATED GRAPHICS</a:t>
            </a:r>
            <a:endParaRPr sz="2000"/>
          </a:p>
        </p:txBody>
      </p:sp>
      <p:sp>
        <p:nvSpPr>
          <p:cNvPr id="1318" name="Google Shape;1318;p36"/>
          <p:cNvSpPr txBox="1"/>
          <p:nvPr>
            <p:ph idx="6" type="subTitle"/>
          </p:nvPr>
        </p:nvSpPr>
        <p:spPr>
          <a:xfrm>
            <a:off x="6121811" y="3076338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EDGE DEVICES</a:t>
            </a:r>
            <a:endParaRPr sz="2000"/>
          </a:p>
        </p:txBody>
      </p:sp>
      <p:grpSp>
        <p:nvGrpSpPr>
          <p:cNvPr id="1319" name="Google Shape;1319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20" name="Google Shape;1320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36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23" name="Google Shape;1323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5" name="Google Shape;1325;p3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8121329" y="3946233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36"/>
          <p:cNvSpPr txBox="1"/>
          <p:nvPr>
            <p:ph idx="4" type="subTitle"/>
          </p:nvPr>
        </p:nvSpPr>
        <p:spPr>
          <a:xfrm>
            <a:off x="1560300" y="1802375"/>
            <a:ext cx="828600" cy="7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1</a:t>
            </a:r>
            <a:endParaRPr sz="4600"/>
          </a:p>
        </p:txBody>
      </p:sp>
      <p:sp>
        <p:nvSpPr>
          <p:cNvPr id="1327" name="Google Shape;1327;p36"/>
          <p:cNvSpPr txBox="1"/>
          <p:nvPr>
            <p:ph idx="4" type="subTitle"/>
          </p:nvPr>
        </p:nvSpPr>
        <p:spPr>
          <a:xfrm>
            <a:off x="6755100" y="1761425"/>
            <a:ext cx="828600" cy="7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3</a:t>
            </a:r>
            <a:endParaRPr sz="4600"/>
          </a:p>
        </p:txBody>
      </p:sp>
      <p:sp>
        <p:nvSpPr>
          <p:cNvPr id="1328" name="Google Shape;1328;p36"/>
          <p:cNvSpPr txBox="1"/>
          <p:nvPr>
            <p:ph idx="4" type="subTitle"/>
          </p:nvPr>
        </p:nvSpPr>
        <p:spPr>
          <a:xfrm>
            <a:off x="4157688" y="1761425"/>
            <a:ext cx="828600" cy="7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2</a:t>
            </a:r>
            <a:endParaRPr sz="4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37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FRAMEWORKS</a:t>
            </a:r>
            <a:endParaRPr/>
          </a:p>
        </p:txBody>
      </p:sp>
      <p:sp>
        <p:nvSpPr>
          <p:cNvPr id="1334" name="Google Shape;1334;p37"/>
          <p:cNvSpPr txBox="1"/>
          <p:nvPr>
            <p:ph idx="1" type="subTitle"/>
          </p:nvPr>
        </p:nvSpPr>
        <p:spPr>
          <a:xfrm>
            <a:off x="720000" y="1293550"/>
            <a:ext cx="4466400" cy="3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Operating Systems: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Windows 10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Ubuntu 20.04 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Frameworks: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YOLOv5 (Exported to ONNX for Compatibility)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YOLOv8 (Native Framework, PyTorch 1.12.0)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OpenCV and Roboflow for Dataset Handling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Monitoring Tools: </a:t>
            </a:r>
            <a:r>
              <a:rPr lang="en"/>
              <a:t>HWiNFO64, psutil</a:t>
            </a:r>
            <a:endParaRPr/>
          </a:p>
        </p:txBody>
      </p:sp>
      <p:grpSp>
        <p:nvGrpSpPr>
          <p:cNvPr id="1335" name="Google Shape;1335;p37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36" name="Google Shape;1336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8" name="Google Shape;13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400" y="1293550"/>
            <a:ext cx="1985152" cy="111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6400" y="637626"/>
            <a:ext cx="1839773" cy="24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675" y="2591550"/>
            <a:ext cx="2523076" cy="13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3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346" name="Google Shape;1346;p38"/>
          <p:cNvSpPr txBox="1"/>
          <p:nvPr>
            <p:ph idx="1" type="subTitle"/>
          </p:nvPr>
        </p:nvSpPr>
        <p:spPr>
          <a:xfrm>
            <a:off x="720000" y="1293550"/>
            <a:ext cx="4466400" cy="3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</a:t>
            </a:r>
            <a:r>
              <a:rPr b="1" lang="en"/>
              <a:t>: </a:t>
            </a:r>
            <a:r>
              <a:rPr lang="en" sz="1300"/>
              <a:t>COCO 2017 Val (128 Images, Batch Size 16)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Metric</a:t>
            </a:r>
            <a:r>
              <a:rPr b="1" lang="en"/>
              <a:t>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b="1" lang="en"/>
              <a:t>Throughput:</a:t>
            </a:r>
            <a:r>
              <a:rPr lang="en"/>
              <a:t> Images/Sec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b="1" lang="en"/>
              <a:t>Inference Time: </a:t>
            </a:r>
            <a:r>
              <a:rPr lang="en"/>
              <a:t>Processing Time/Image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b="1" lang="en"/>
              <a:t>Power Efficiency: </a:t>
            </a:r>
            <a:r>
              <a:rPr lang="en"/>
              <a:t>Watts per Image/Sec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b="1" lang="en"/>
              <a:t>Memory Utilization: </a:t>
            </a:r>
            <a:r>
              <a:rPr lang="en"/>
              <a:t>CPU &amp; GPU Memory Usage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Process: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GPU Testing First to Avoid Interference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◆"/>
            </a:pPr>
            <a:r>
              <a:rPr lang="en"/>
              <a:t>Removed Any Unnecessary Background Processes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Metrics Tracked During Each Test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47" name="Google Shape;1347;p38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48" name="Google Shape;1348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0" name="Google Shape;13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475" y="1485125"/>
            <a:ext cx="3408125" cy="15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9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Throughput</a:t>
            </a:r>
            <a:endParaRPr/>
          </a:p>
        </p:txBody>
      </p:sp>
      <p:sp>
        <p:nvSpPr>
          <p:cNvPr id="1356" name="Google Shape;1356;p39"/>
          <p:cNvSpPr txBox="1"/>
          <p:nvPr>
            <p:ph idx="1" type="subTitle"/>
          </p:nvPr>
        </p:nvSpPr>
        <p:spPr>
          <a:xfrm>
            <a:off x="720000" y="1293550"/>
            <a:ext cx="7710900" cy="18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Observation</a:t>
            </a:r>
            <a:r>
              <a:rPr b="1" lang="en"/>
              <a:t>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GPUs Outperform CPUs Significantly; Integrated GPUs see Lesser Performance Uplift versus CPUs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RTX4080 (System 1) Achieves over 50 Images/Sec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Jetson Nano (&lt;5 Images/Sec) Limited by Processing Power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39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58" name="Google Shape;1358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0" name="Google Shape;1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25" y="2718600"/>
            <a:ext cx="3768877" cy="22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775" y="2718600"/>
            <a:ext cx="3328278" cy="22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40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Power Efficiency</a:t>
            </a:r>
            <a:endParaRPr/>
          </a:p>
        </p:txBody>
      </p:sp>
      <p:sp>
        <p:nvSpPr>
          <p:cNvPr id="1367" name="Google Shape;1367;p40"/>
          <p:cNvSpPr txBox="1"/>
          <p:nvPr>
            <p:ph idx="1" type="subTitle"/>
          </p:nvPr>
        </p:nvSpPr>
        <p:spPr>
          <a:xfrm>
            <a:off x="5668375" y="1112200"/>
            <a:ext cx="3113100" cy="24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Observation: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Discrete GPUs Most Efficient (1.5-2W/Image/Sec)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Jetson Orin Nano is Efficient for Edge Devices (~4 W/Image/Sec)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◆"/>
            </a:pPr>
            <a:r>
              <a:rPr lang="en"/>
              <a:t>Integrated GPUs Consume More Power for Lower Throughput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40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369" name="Google Shape;1369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371" name="Google Shape;1371;p40"/>
          <p:cNvGraphicFramePr/>
          <p:nvPr/>
        </p:nvGraphicFramePr>
        <p:xfrm>
          <a:off x="720000" y="111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{A90BEEA2-7B01-4714-9231-3045DDF8C090}</a:tableStyleId>
              </a:tblPr>
              <a:tblGrid>
                <a:gridCol w="2167100"/>
                <a:gridCol w="2167100"/>
              </a:tblGrid>
              <a:tr h="39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System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Power Efficiency (Watts Per Image)</a:t>
                      </a:r>
                      <a:endParaRPr sz="15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Intel i7-12700KF + RTX 4080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AMD Ryzen 9 + RX 6900 XT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1.8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Intel i9-11900H + RTX 3060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2.2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Intel i5-11400H + UHD Graphics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AMD Ryzen 5 + Vega 7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Jetson Orin Nano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4.0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